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77" r:id="rId2"/>
    <p:sldId id="363" r:id="rId3"/>
    <p:sldId id="364" r:id="rId4"/>
    <p:sldId id="367" r:id="rId5"/>
    <p:sldId id="368" r:id="rId6"/>
    <p:sldId id="369" r:id="rId7"/>
    <p:sldId id="370" r:id="rId8"/>
    <p:sldId id="365" r:id="rId9"/>
    <p:sldId id="372" r:id="rId10"/>
    <p:sldId id="373" r:id="rId11"/>
    <p:sldId id="380" r:id="rId12"/>
    <p:sldId id="374" r:id="rId13"/>
    <p:sldId id="371" r:id="rId14"/>
    <p:sldId id="375" r:id="rId15"/>
    <p:sldId id="366" r:id="rId16"/>
    <p:sldId id="376" r:id="rId17"/>
    <p:sldId id="377" r:id="rId18"/>
    <p:sldId id="378" r:id="rId19"/>
    <p:sldId id="379" r:id="rId20"/>
    <p:sldId id="362" r:id="rId21"/>
    <p:sldId id="361" r:id="rId22"/>
    <p:sldId id="381" r:id="rId23"/>
    <p:sldId id="383" r:id="rId24"/>
    <p:sldId id="386" r:id="rId25"/>
    <p:sldId id="300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3F"/>
    <a:srgbClr val="2E3192"/>
    <a:srgbClr val="00AEEF"/>
    <a:srgbClr val="005ABB"/>
    <a:srgbClr val="C0504D"/>
    <a:srgbClr val="F54039"/>
    <a:srgbClr val="0066B3"/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3077"/>
  </p:normalViewPr>
  <p:slideViewPr>
    <p:cSldViewPr snapToGrid="0" snapToObjects="1">
      <p:cViewPr varScale="1">
        <p:scale>
          <a:sx n="106" d="100"/>
          <a:sy n="106" d="100"/>
        </p:scale>
        <p:origin x="17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C0C3F7-C969-2149-9834-871F92A95724}" type="datetime1">
              <a:rPr lang="en-US"/>
              <a:pPr>
                <a:defRPr/>
              </a:pPr>
              <a:t>8/31/2018</a:t>
            </a:fld>
            <a:endParaRPr lang="en-US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A13D9B-E362-2847-B8AA-8CC381A5F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10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This is an alternative title page with space for images.</a:t>
            </a:r>
          </a:p>
        </p:txBody>
      </p:sp>
    </p:spTree>
    <p:extLst>
      <p:ext uri="{BB962C8B-B14F-4D97-AF65-F5344CB8AC3E}">
        <p14:creationId xmlns:p14="http://schemas.microsoft.com/office/powerpoint/2010/main" val="1305700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2033420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1790320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1485242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4086471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1449774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248966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3750713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3061829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2488372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222079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338639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4245362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2371064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50630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1685674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2356859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341877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117092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69146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46082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2328924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219655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3150707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Slide for body text</a:t>
            </a:r>
          </a:p>
        </p:txBody>
      </p:sp>
    </p:spTree>
    <p:extLst>
      <p:ext uri="{BB962C8B-B14F-4D97-AF65-F5344CB8AC3E}">
        <p14:creationId xmlns:p14="http://schemas.microsoft.com/office/powerpoint/2010/main" val="290554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1EB5-41BD-034C-A7B9-EC4DA36429E7}" type="datetime1">
              <a:rPr lang="en-US"/>
              <a:pPr>
                <a:defRPr/>
              </a:pPr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5924550"/>
            <a:ext cx="8229600" cy="159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3DE02-5922-864F-B6AC-E22228B31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828D7-95E9-B648-BFB7-EFCF13BBF35E}" type="datetime1">
              <a:rPr lang="en-US"/>
              <a:pPr>
                <a:defRPr/>
              </a:pPr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641758"/>
            <a:ext cx="8229600" cy="159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6BD43-95AD-5E48-A51B-46628CA05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2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1FEB-2DD3-CB42-BA22-2C4381FBFDC9}" type="datetime1">
              <a:rPr lang="en-US"/>
              <a:pPr>
                <a:defRPr/>
              </a:pPr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641758"/>
            <a:ext cx="8229600" cy="159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4ACD8-B72E-274F-A7C3-0705507F3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4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0D3A8-9205-3B41-A66C-4BD008FF347B}" type="datetime1">
              <a:rPr lang="en-US"/>
              <a:pPr>
                <a:defRPr/>
              </a:pPr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641758"/>
            <a:ext cx="8229600" cy="159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6E9A8-A279-6C40-B710-261AD5A2F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4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DC1CE-986E-3D4A-92D4-0CE283CDFE44}" type="datetime1">
              <a:rPr lang="en-US"/>
              <a:pPr>
                <a:defRPr/>
              </a:pPr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641758"/>
            <a:ext cx="8229600" cy="159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CD016-DE48-4E4F-A9FE-96EB648E6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AADDC-856A-3C42-BE07-312F3885CE8B}" type="datetime1">
              <a:rPr lang="en-US"/>
              <a:pPr>
                <a:defRPr/>
              </a:pPr>
              <a:t>8/31/2018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641758"/>
            <a:ext cx="8229600" cy="159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A2DEA-2DD3-294B-A45B-A83D83886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5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DC7C-9434-8646-B13E-62C85877463D}" type="datetime1">
              <a:rPr lang="en-US"/>
              <a:pPr>
                <a:defRPr/>
              </a:pPr>
              <a:t>8/31/2018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641758"/>
            <a:ext cx="8229600" cy="159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C9BA-1FC4-0042-89F1-9474CA7F3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4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2D7C4-856A-E843-BEED-D2BC9AE29BF4}" type="datetime1">
              <a:rPr lang="en-US"/>
              <a:pPr>
                <a:defRPr/>
              </a:pPr>
              <a:t>8/31/2018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641758"/>
            <a:ext cx="8229600" cy="159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91186-FFDE-154A-A5C6-EDDE76DC4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9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5569-DCA7-7D49-BF57-13D9A10ECBA2}" type="datetime1">
              <a:rPr lang="en-US"/>
              <a:pPr>
                <a:defRPr/>
              </a:pPr>
              <a:t>8/31/2018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641758"/>
            <a:ext cx="8229600" cy="159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8ADB4-E110-624A-B476-E90055B31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6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37405-55D1-F146-9B92-29F896130DFD}" type="datetime1">
              <a:rPr lang="en-US"/>
              <a:pPr>
                <a:defRPr/>
              </a:pPr>
              <a:t>8/31/2018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641758"/>
            <a:ext cx="8229600" cy="159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DEB80-0F9F-9843-982F-111726D46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5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A48FD-E391-6D45-9C24-9D49CA607880}" type="datetime1">
              <a:rPr lang="en-US"/>
              <a:pPr>
                <a:defRPr/>
              </a:pPr>
              <a:t>8/31/2018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641758"/>
            <a:ext cx="8229600" cy="159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B7A57-B275-1746-899C-F284B98A3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8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57200" y="6611196"/>
            <a:ext cx="8229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                                  IAA 22 Symposium,  9-13 July 2018, Pittsburgh, USA</a:t>
            </a:r>
            <a:r>
              <a:rPr lang="en-US" sz="800" baseline="0" dirty="0">
                <a:solidFill>
                  <a:schemeClr val="tx1"/>
                </a:solidFill>
              </a:rPr>
              <a:t>                                                                                            </a:t>
            </a:r>
            <a:fld id="{46831C34-2C9F-4D4E-B0C0-DA7111DA5C97}" type="slidenum">
              <a:rPr lang="en-US" sz="800" baseline="0" smtClean="0">
                <a:solidFill>
                  <a:srgbClr val="7F7F7F"/>
                </a:solidFill>
              </a:rPr>
              <a:pPr marL="0" marR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606549" y="1290416"/>
            <a:ext cx="5930900" cy="803275"/>
          </a:xfrm>
        </p:spPr>
        <p:txBody>
          <a:bodyPr wrap="none" lIns="0" tIns="0" rIns="0" bIns="0" anchor="t"/>
          <a:lstStyle/>
          <a:p>
            <a:pPr eaLnBrk="1" hangingPunct="1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Times" charset="0"/>
              </a:rPr>
              <a:t>Redclaw Crayfish Hatchery</a:t>
            </a:r>
            <a:endParaRPr lang="en-US" i="1" dirty="0">
              <a:solidFill>
                <a:srgbClr val="0066B3"/>
              </a:solidFill>
              <a:latin typeface="Times" charset="0"/>
              <a:ea typeface="ＭＳ Ｐゴシック" charset="0"/>
              <a:cs typeface="Time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00AEEF"/>
              </a:gs>
              <a:gs pos="100000">
                <a:srgbClr val="2E3192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90" name="Picture 7" descr="JCU_Logo_RG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2286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Line 10"/>
          <p:cNvSpPr>
            <a:spLocks noChangeShapeType="1"/>
          </p:cNvSpPr>
          <p:nvPr/>
        </p:nvSpPr>
        <p:spPr bwMode="auto">
          <a:xfrm flipV="1">
            <a:off x="609600" y="1184275"/>
            <a:ext cx="8153400" cy="4763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1657" y="2093691"/>
            <a:ext cx="832928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i="1" dirty="0">
                <a:solidFill>
                  <a:prstClr val="black"/>
                </a:solidFill>
                <a:latin typeface="Times" charset="0"/>
                <a:cs typeface="Times" charset="0"/>
              </a:rPr>
              <a:t>Development of mass production hatchery technology for </a:t>
            </a:r>
            <a:r>
              <a:rPr lang="en-US" i="1" dirty="0" err="1">
                <a:solidFill>
                  <a:prstClr val="black"/>
                </a:solidFill>
                <a:latin typeface="Times" charset="0"/>
                <a:cs typeface="Times" charset="0"/>
              </a:rPr>
              <a:t>Cherax</a:t>
            </a:r>
            <a:r>
              <a:rPr lang="en-US" i="1" dirty="0">
                <a:solidFill>
                  <a:prstClr val="black"/>
                </a:solidFill>
                <a:latin typeface="Times" charset="0"/>
                <a:cs typeface="Times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" charset="0"/>
                <a:cs typeface="Times" charset="0"/>
              </a:rPr>
              <a:t>quadricarinatus</a:t>
            </a:r>
            <a:r>
              <a:rPr lang="en-US" i="1" dirty="0">
                <a:solidFill>
                  <a:prstClr val="black"/>
                </a:solidFill>
                <a:latin typeface="Times" charset="0"/>
                <a:cs typeface="Times" charset="0"/>
              </a:rPr>
              <a:t> </a:t>
            </a:r>
          </a:p>
          <a:p>
            <a:pPr lvl="0" algn="ctr"/>
            <a:endParaRPr lang="en-US" i="1" dirty="0">
              <a:solidFill>
                <a:prstClr val="black"/>
              </a:solidFill>
              <a:latin typeface="Times" charset="0"/>
              <a:cs typeface="Times" charset="0"/>
            </a:endParaRPr>
          </a:p>
          <a:p>
            <a:pPr lvl="0" algn="ctr"/>
            <a:r>
              <a:rPr lang="en-US" i="1" dirty="0">
                <a:solidFill>
                  <a:prstClr val="black"/>
                </a:solidFill>
                <a:latin typeface="Times" charset="0"/>
                <a:cs typeface="Times" charset="0"/>
              </a:rPr>
              <a:t>Clive Jones, Colin Valverde and Damian Rigg</a:t>
            </a:r>
          </a:p>
          <a:p>
            <a:pPr lvl="0"/>
            <a:endParaRPr lang="en-US" sz="2000" i="1" dirty="0">
              <a:solidFill>
                <a:prstClr val="black"/>
              </a:solidFill>
              <a:latin typeface="Times" charset="0"/>
              <a:cs typeface="Times" charset="0"/>
            </a:endParaRPr>
          </a:p>
          <a:p>
            <a:pPr lvl="0"/>
            <a:endParaRPr lang="en-US" sz="2000" i="1" dirty="0">
              <a:solidFill>
                <a:prstClr val="black"/>
              </a:solidFill>
              <a:latin typeface="Times" charset="0"/>
              <a:cs typeface="Times" charset="0"/>
            </a:endParaRPr>
          </a:p>
          <a:p>
            <a:pPr lvl="0"/>
            <a:endParaRPr lang="en-US" sz="2000" i="1" dirty="0">
              <a:solidFill>
                <a:prstClr val="black"/>
              </a:solidFill>
              <a:latin typeface="Times" charset="0"/>
              <a:cs typeface="Times" charset="0"/>
            </a:endParaRPr>
          </a:p>
        </p:txBody>
      </p:sp>
      <p:pic>
        <p:nvPicPr>
          <p:cNvPr id="2" name="Picture 1" descr="Redclaw Starr on oran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87" y="3824308"/>
            <a:ext cx="2917623" cy="27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5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Selective breeding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4723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In 2005, Colin Valverde imported a ‘</a:t>
            </a:r>
            <a:r>
              <a:rPr lang="en-US" sz="3200" dirty="0" err="1">
                <a:latin typeface="Calibri" charset="0"/>
              </a:rPr>
              <a:t>Hemputin</a:t>
            </a:r>
            <a:r>
              <a:rPr lang="en-US" sz="3200" dirty="0">
                <a:latin typeface="Calibri" charset="0"/>
              </a:rPr>
              <a:t>’ system from Finland to apply it to juvenile production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It became integral to a selective breeding program to improve stock quality and eliminate disease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From 2007 to 2010 the incubator was tested and modified</a:t>
            </a:r>
          </a:p>
        </p:txBody>
      </p:sp>
    </p:spTree>
    <p:extLst>
      <p:ext uri="{BB962C8B-B14F-4D97-AF65-F5344CB8AC3E}">
        <p14:creationId xmlns:p14="http://schemas.microsoft.com/office/powerpoint/2010/main" val="195539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Artificial incubation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577056" y="162877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Long history in Europe for freshwater crayfish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To accelerate incubation for producing juveniles for stocking purposes (not aquaculture)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Multiple species and approaches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Widely published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‘</a:t>
            </a:r>
            <a:r>
              <a:rPr lang="en-US" sz="2800" dirty="0" err="1">
                <a:latin typeface="Calibri" charset="0"/>
              </a:rPr>
              <a:t>Hemputin</a:t>
            </a:r>
            <a:r>
              <a:rPr lang="en-US" sz="2800" dirty="0">
                <a:latin typeface="Calibri" charset="0"/>
              </a:rPr>
              <a:t>’ first scaled up system</a:t>
            </a:r>
          </a:p>
        </p:txBody>
      </p:sp>
    </p:spTree>
    <p:extLst>
      <p:ext uri="{BB962C8B-B14F-4D97-AF65-F5344CB8AC3E}">
        <p14:creationId xmlns:p14="http://schemas.microsoft.com/office/powerpoint/2010/main" val="182587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err="1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Hemputin</a:t>
            </a:r>
            <a:endParaRPr lang="en-US" dirty="0">
              <a:solidFill>
                <a:srgbClr val="0066B3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4723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Designed for </a:t>
            </a:r>
            <a:r>
              <a:rPr lang="en-US" sz="2800" i="1" dirty="0" err="1">
                <a:latin typeface="Calibri" charset="0"/>
              </a:rPr>
              <a:t>Astacus</a:t>
            </a:r>
            <a:r>
              <a:rPr lang="en-US" sz="2800" i="1" dirty="0">
                <a:latin typeface="Calibri" charset="0"/>
              </a:rPr>
              <a:t> </a:t>
            </a:r>
            <a:r>
              <a:rPr lang="en-US" sz="2800" i="1" dirty="0" err="1">
                <a:latin typeface="Calibri" charset="0"/>
              </a:rPr>
              <a:t>astacus</a:t>
            </a:r>
            <a:r>
              <a:rPr lang="en-US" sz="2800" i="1" dirty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and </a:t>
            </a:r>
            <a:r>
              <a:rPr lang="en-US" sz="2800" i="1" dirty="0" err="1">
                <a:latin typeface="Calibri" charset="0"/>
              </a:rPr>
              <a:t>Pacifastacus</a:t>
            </a:r>
            <a:r>
              <a:rPr lang="en-US" sz="2800" i="1" dirty="0">
                <a:latin typeface="Calibri" charset="0"/>
              </a:rPr>
              <a:t> </a:t>
            </a:r>
            <a:r>
              <a:rPr lang="en-US" sz="2800" i="1" dirty="0" err="1">
                <a:latin typeface="Calibri" charset="0"/>
              </a:rPr>
              <a:t>leniusculus</a:t>
            </a:r>
            <a:r>
              <a:rPr lang="en-US" sz="2800" dirty="0">
                <a:latin typeface="Calibri" charset="0"/>
              </a:rPr>
              <a:t> with low water temperature, protracted incubation and small egg numbers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AU" sz="2800" dirty="0">
                <a:latin typeface="Calibri" charset="0"/>
              </a:rPr>
              <a:t>Developed by </a:t>
            </a:r>
            <a:r>
              <a:rPr lang="en-AU" sz="2800" dirty="0" err="1">
                <a:latin typeface="Calibri" charset="0"/>
              </a:rPr>
              <a:t>Teuvo</a:t>
            </a:r>
            <a:r>
              <a:rPr lang="en-AU" sz="2800" dirty="0">
                <a:latin typeface="Calibri" charset="0"/>
              </a:rPr>
              <a:t> </a:t>
            </a:r>
            <a:r>
              <a:rPr lang="en-AU" sz="2800" dirty="0" err="1">
                <a:latin typeface="Calibri" charset="0"/>
              </a:rPr>
              <a:t>Järvenpää</a:t>
            </a:r>
            <a:r>
              <a:rPr lang="en-AU" sz="2800" dirty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and others in Finland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Modifications necessary for high water temperature, short incubation and large egg numbers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The Valverde incubator was launched in 2008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2AD97-3F0D-F045-BD3E-340094FE8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108" y="4761186"/>
            <a:ext cx="2671005" cy="1781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BF9188-403C-9D47-8B29-5422DE743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552" y="4761186"/>
            <a:ext cx="2671006" cy="1781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EB2B3A-7715-FD41-99FE-5BEE221FA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96" y="4761186"/>
            <a:ext cx="2671006" cy="17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5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49263" y="381000"/>
            <a:ext cx="6813385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Hatchery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01" y="3786900"/>
            <a:ext cx="3418313" cy="2563735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4DFDC0-F005-394D-8B06-9586AAE01C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16" b="7103"/>
          <a:stretch/>
        </p:blipFill>
        <p:spPr>
          <a:xfrm>
            <a:off x="1064865" y="1324707"/>
            <a:ext cx="3093390" cy="23126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9A38B4-994C-704A-8F0B-59E91771B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1001" y="1346533"/>
            <a:ext cx="3054413" cy="22908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264235-08BF-3748-B2C0-52370E1EA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281" y="3729038"/>
            <a:ext cx="3026557" cy="28206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57516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Valverde incubator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4723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Stainless steel tank (0.6 x 3m x 15cm deep)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Recirculating water system with advanced biofiltration and water treatment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Agitator system to simulate pleopod waving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Custom designed plastic egg containers</a:t>
            </a:r>
          </a:p>
        </p:txBody>
      </p:sp>
    </p:spTree>
    <p:extLst>
      <p:ext uri="{BB962C8B-B14F-4D97-AF65-F5344CB8AC3E}">
        <p14:creationId xmlns:p14="http://schemas.microsoft.com/office/powerpoint/2010/main" val="191772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Hatchery procedure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4723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err="1">
                <a:latin typeface="Calibri" charset="0"/>
              </a:rPr>
              <a:t>Broodstock</a:t>
            </a:r>
            <a:r>
              <a:rPr lang="en-US" sz="3200" dirty="0">
                <a:latin typeface="Calibri" charset="0"/>
              </a:rPr>
              <a:t> stocked to tanks with summer photoperiod and temperature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Optimal nutrition / natural breeding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Berried females isolated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Eggs incubated on female for 2-3 weeks, then stripped at eyed stage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Then transferred to incubator</a:t>
            </a:r>
          </a:p>
        </p:txBody>
      </p:sp>
    </p:spTree>
    <p:extLst>
      <p:ext uri="{BB962C8B-B14F-4D97-AF65-F5344CB8AC3E}">
        <p14:creationId xmlns:p14="http://schemas.microsoft.com/office/powerpoint/2010/main" val="52485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Hatchery productivity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4723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500 to 1000 eggs per female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90+% hatch rate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One incubator can be stocked with 200,000 eggs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3-4 weeks incubation until hatch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Output of up to 180,000 craylings</a:t>
            </a:r>
          </a:p>
        </p:txBody>
      </p:sp>
    </p:spTree>
    <p:extLst>
      <p:ext uri="{BB962C8B-B14F-4D97-AF65-F5344CB8AC3E}">
        <p14:creationId xmlns:p14="http://schemas.microsoft.com/office/powerpoint/2010/main" val="824061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Craylings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19537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Eggs hatch to first stage post-larvae, retained in the incubator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These </a:t>
            </a:r>
            <a:r>
              <a:rPr lang="en-US" sz="2800" dirty="0" err="1">
                <a:latin typeface="Calibri" charset="0"/>
              </a:rPr>
              <a:t>moult</a:t>
            </a:r>
            <a:r>
              <a:rPr lang="en-US" sz="2800" dirty="0">
                <a:latin typeface="Calibri" charset="0"/>
              </a:rPr>
              <a:t> to second stage – retained in incubator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After a second </a:t>
            </a:r>
            <a:r>
              <a:rPr lang="en-US" sz="2800" dirty="0" err="1">
                <a:latin typeface="Calibri" charset="0"/>
              </a:rPr>
              <a:t>moult</a:t>
            </a:r>
            <a:r>
              <a:rPr lang="en-US" sz="2800" dirty="0">
                <a:latin typeface="Calibri" charset="0"/>
              </a:rPr>
              <a:t> the third stage juvenile is fully independent and is then referred to as a </a:t>
            </a:r>
            <a:r>
              <a:rPr lang="en-US" sz="2800" dirty="0" err="1">
                <a:latin typeface="Calibri" charset="0"/>
              </a:rPr>
              <a:t>crayling</a:t>
            </a:r>
            <a:endParaRPr lang="en-US" sz="2800" dirty="0">
              <a:latin typeface="Calibri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latin typeface="Calibri" charset="0"/>
              </a:rPr>
              <a:t>Craylings</a:t>
            </a:r>
            <a:r>
              <a:rPr lang="en-US" sz="2800" dirty="0">
                <a:latin typeface="Calibri" charset="0"/>
              </a:rPr>
              <a:t> removed from incubator for sale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E5BFB-ABC4-8342-B6A0-89430C9E45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60" y="4135451"/>
            <a:ext cx="2860285" cy="22889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C199CD-415B-1C4E-A160-C007028495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/>
          <a:stretch/>
        </p:blipFill>
        <p:spPr>
          <a:xfrm>
            <a:off x="222328" y="4135452"/>
            <a:ext cx="2678464" cy="22889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02E188-2EFA-8B41-8FF0-EA9E69F94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45" y="4135450"/>
            <a:ext cx="3183279" cy="22889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3983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599" y="381000"/>
            <a:ext cx="6350001" cy="815975"/>
          </a:xfrm>
        </p:spPr>
        <p:txBody>
          <a:bodyPr lIns="0" tIns="0" rIns="0" bIns="0"/>
          <a:lstStyle/>
          <a:p>
            <a:pPr algn="l"/>
            <a:r>
              <a:rPr lang="en-US" dirty="0" err="1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Crayling</a:t>
            </a:r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rigour</a:t>
            </a:r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 &amp; transport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1" y="1472375"/>
            <a:ext cx="48873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Small (16mg) and delicate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Suitable for easy transport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2,000 craylings per L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Plastic bags, oxygen, cool temperature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Styrofoam box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Road or air transport over    24 to 48 hours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82C3E8-0F94-CD43-AB9B-113D33356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096" y="2152650"/>
            <a:ext cx="3979354" cy="298451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64467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 err="1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Crayling</a:t>
            </a:r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 performance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4723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Variable survival and production in earthen pond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Is a nursery phase required?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PhD research – Damian Rigg JCU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Calibri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Calibri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03F8E-65AB-CE48-A34C-41A49E19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100" y="3735356"/>
            <a:ext cx="1943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Redclaw industry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1" y="1472375"/>
            <a:ext cx="60329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Initiated in Queensland, late 1980’s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Translocated worldwide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Same story everywhere – poor production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In Queensland, around 100 </a:t>
            </a:r>
            <a:r>
              <a:rPr lang="en-US" sz="2800" dirty="0" err="1">
                <a:latin typeface="Calibri" charset="0"/>
              </a:rPr>
              <a:t>tonnes</a:t>
            </a:r>
            <a:r>
              <a:rPr lang="en-US" sz="2800" dirty="0">
                <a:latin typeface="Calibri" charset="0"/>
              </a:rPr>
              <a:t> production per year for past 20 years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Most critical issue is seed supply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On-farm juvenile production is slow, occupies valuable space and is low in productivity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767E3-58A9-6F40-A34E-67FA72DE8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201" y="4354465"/>
            <a:ext cx="2291912" cy="1718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3CAD7F-929A-6942-8CDD-B59DC82BB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050" y="2012950"/>
            <a:ext cx="2349063" cy="152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52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Further R&amp;D - hatchery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4723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Survival through incubation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Periodic bacterial induced mass mortality – </a:t>
            </a:r>
            <a:r>
              <a:rPr lang="en-US" sz="3200" i="1" dirty="0">
                <a:latin typeface="Calibri" charset="0"/>
              </a:rPr>
              <a:t>Aeromonas </a:t>
            </a:r>
            <a:r>
              <a:rPr lang="en-US" sz="3200" i="1" dirty="0" err="1">
                <a:latin typeface="Calibri" charset="0"/>
              </a:rPr>
              <a:t>hyrdophila</a:t>
            </a:r>
            <a:endParaRPr lang="en-US" sz="3200" i="1" dirty="0">
              <a:latin typeface="Calibri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Development of Bacteriophage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System hygiene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Key - consistency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18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986072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Further R&amp;D - craylings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4723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Survival over first 4 weeks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Nursery phase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Diet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Temperature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Density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Shelter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Damian Rigg PhD research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78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1E9C44-228C-9446-964E-49BDFF027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382" y="3014791"/>
            <a:ext cx="3003112" cy="1150590"/>
          </a:xfrm>
          <a:prstGeom prst="rect">
            <a:avLst/>
          </a:prstGeom>
        </p:spPr>
      </p:pic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599" y="381000"/>
            <a:ext cx="6600497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Commercial hatchery status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4723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err="1">
                <a:latin typeface="Calibri" charset="0"/>
              </a:rPr>
              <a:t>Aquaverde</a:t>
            </a:r>
            <a:r>
              <a:rPr lang="en-US" sz="3200" dirty="0">
                <a:latin typeface="Calibri" charset="0"/>
              </a:rPr>
              <a:t> Hatchery </a:t>
            </a:r>
            <a:r>
              <a:rPr lang="en-US" sz="1600" dirty="0">
                <a:latin typeface="Calibri" charset="0"/>
              </a:rPr>
              <a:t>(http://</a:t>
            </a:r>
            <a:r>
              <a:rPr lang="en-US" sz="1600" dirty="0" err="1">
                <a:latin typeface="Calibri" charset="0"/>
              </a:rPr>
              <a:t>www.aquaverde.com.au</a:t>
            </a:r>
            <a:r>
              <a:rPr lang="en-US" sz="1600" dirty="0">
                <a:latin typeface="Calibri" charset="0"/>
              </a:rPr>
              <a:t>)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1 to 2 million </a:t>
            </a:r>
            <a:r>
              <a:rPr lang="en-US" sz="2800" dirty="0" err="1">
                <a:latin typeface="Calibri" charset="0"/>
              </a:rPr>
              <a:t>craylings</a:t>
            </a:r>
            <a:r>
              <a:rPr lang="en-US" sz="2800" dirty="0">
                <a:latin typeface="Calibri" charset="0"/>
              </a:rPr>
              <a:t> per year from 2 incubators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Capacity for 5-10 million if bacteria-induced crashes could be eliminated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Year-round production through managed breeding</a:t>
            </a:r>
          </a:p>
        </p:txBody>
      </p:sp>
    </p:spTree>
    <p:extLst>
      <p:ext uri="{BB962C8B-B14F-4D97-AF65-F5344CB8AC3E}">
        <p14:creationId xmlns:p14="http://schemas.microsoft.com/office/powerpoint/2010/main" val="1722264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986072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Status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4723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Queensland </a:t>
            </a:r>
            <a:r>
              <a:rPr lang="en-US" sz="3200" dirty="0" err="1">
                <a:latin typeface="Calibri" charset="0"/>
              </a:rPr>
              <a:t>redclaw</a:t>
            </a:r>
            <a:r>
              <a:rPr lang="en-US" sz="3200" dirty="0">
                <a:latin typeface="Calibri" charset="0"/>
              </a:rPr>
              <a:t> industry ready to embrace hatchery generated </a:t>
            </a:r>
            <a:r>
              <a:rPr lang="en-US" sz="3200" dirty="0" err="1">
                <a:latin typeface="Calibri" charset="0"/>
              </a:rPr>
              <a:t>craylings</a:t>
            </a:r>
            <a:endParaRPr lang="en-US" sz="3200" dirty="0">
              <a:latin typeface="Calibri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Demand for 50 million per year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Foundation for significant industry expansion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47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986072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Thankyou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5215C-B880-7147-9D6E-E5D5A6606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991" y="1428256"/>
            <a:ext cx="5839729" cy="47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4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777A2-CBAD-C447-BFD9-D75437337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93" y="1336428"/>
            <a:ext cx="5078714" cy="51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5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Seed supply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403214"/>
            <a:ext cx="79983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All successful commercial aquaculture has a reliable, cost effective, year-round supply of seed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Redclaw has simple reproduction – no free-living larval stage, hatching of viable juveniles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Farmers have readily harnessed this to produce their own juveniles for                                         stocking to growout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But it’s very inefficient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A6F0A-6F9F-7A4B-9CEE-34DECB92E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853" y="3804515"/>
            <a:ext cx="3645119" cy="27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2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Juvenile production 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5849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800" dirty="0">
                <a:latin typeface="Calibri" charset="0"/>
              </a:rPr>
              <a:t>Traditional (1,000 m</a:t>
            </a:r>
            <a:r>
              <a:rPr lang="en-US" sz="2800" baseline="30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 earthen pond)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latin typeface="Calibri" charset="0"/>
              </a:rPr>
              <a:t>Broodstock</a:t>
            </a:r>
            <a:r>
              <a:rPr lang="en-US" sz="2800" dirty="0">
                <a:latin typeface="Calibri" charset="0"/>
              </a:rPr>
              <a:t> stocked at 250F : 100M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80 to 100 advanced juveniles per female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20 to 25,000 juveniles produced per pond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Crop every 4 months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250 shelters per pond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Managed plankton                                    production for food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Harvest by </a:t>
            </a:r>
            <a:r>
              <a:rPr lang="en-US" sz="2800" dirty="0" err="1">
                <a:latin typeface="Calibri" charset="0"/>
              </a:rPr>
              <a:t>flowtrap</a:t>
            </a:r>
            <a:endParaRPr lang="en-US" sz="2800" dirty="0">
              <a:latin typeface="Calibri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2800" dirty="0">
              <a:latin typeface="Calibri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C793B-463C-4344-9638-AA39DA22A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821" y="3727676"/>
            <a:ext cx="3584683" cy="238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8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Juvenile production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55227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Newly hatched too delicate for harvest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3 to 4 months to generate 5-10g juveniles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Then suitable for harvest by flow trap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Stocked to ponds for grow out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2800" dirty="0">
              <a:latin typeface="Calibri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0AD85-C652-F840-999A-864156F9D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006" y="3815254"/>
            <a:ext cx="3548993" cy="2661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A54158-F26F-2249-95F6-6D53B1BB2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829111"/>
            <a:ext cx="3931898" cy="264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7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294291" y="381000"/>
            <a:ext cx="7052440" cy="815975"/>
          </a:xfrm>
        </p:spPr>
        <p:txBody>
          <a:bodyPr lIns="0" tIns="0" rIns="0" bIns="0"/>
          <a:lstStyle/>
          <a:p>
            <a:pPr algn="l"/>
            <a:r>
              <a:rPr lang="en-US" sz="4200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Traditional juvenile production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Juvenile 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26738"/>
            <a:ext cx="3893081" cy="2562089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atchli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3393"/>
            <a:ext cx="3893081" cy="256192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G0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56" y="1303393"/>
            <a:ext cx="3950904" cy="2620649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dclaw 019">
            <a:extLst>
              <a:ext uri="{FF2B5EF4-FFF2-40B4-BE49-F238E27FC236}">
                <a16:creationId xmlns:a16="http://schemas.microsoft.com/office/drawing/2014/main" id="{4339C231-872F-DE42-8068-C25C6F04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10" y="3981432"/>
            <a:ext cx="3760113" cy="250739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6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6510338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Traditional growout stocking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336675"/>
            <a:ext cx="71995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Stocking density, 5-10/m²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10,000 per 1,000m</a:t>
            </a:r>
            <a:r>
              <a:rPr lang="en-US" sz="2800" baseline="30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 pond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One juvenile pond at 3 crops per year can produce 75,000 juveniles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Sufficient for 7 </a:t>
            </a:r>
            <a:r>
              <a:rPr lang="en-US" sz="2800" dirty="0" err="1">
                <a:latin typeface="Calibri" charset="0"/>
              </a:rPr>
              <a:t>growout</a:t>
            </a:r>
            <a:r>
              <a:rPr lang="en-US" sz="2800" dirty="0">
                <a:latin typeface="Calibri" charset="0"/>
              </a:rPr>
              <a:t>                                 ponds per year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14% of ponds dedicated to                                         juvenile production –                              generating no income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2800" dirty="0">
              <a:latin typeface="Calibri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554F0-6351-054F-B117-86C6B00C9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822" y="3153000"/>
            <a:ext cx="3939628" cy="32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0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Alternative approach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4723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Redclaw farmer Colin Valverde - </a:t>
            </a:r>
            <a:r>
              <a:rPr lang="en-US" sz="3200" dirty="0" err="1">
                <a:latin typeface="Calibri" charset="0"/>
              </a:rPr>
              <a:t>Aquaverde</a:t>
            </a:r>
            <a:endParaRPr lang="en-US" sz="3200" dirty="0">
              <a:latin typeface="Calibri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Located in north-east Australia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Ideal, tropical location for redclaw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Constrained by supply of juveniles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charset="0"/>
              </a:rPr>
              <a:t>Is there a better way?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C2856-13A2-9743-81BC-A2B541AF5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856" y="4150766"/>
            <a:ext cx="4330262" cy="2435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C5A388-61F6-234C-BA7F-D8B2272C9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172" y="4847748"/>
            <a:ext cx="3003112" cy="11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35600" cy="815975"/>
          </a:xfrm>
        </p:spPr>
        <p:txBody>
          <a:bodyPr lIns="0" tIns="0" rIns="0" bIns="0"/>
          <a:lstStyle/>
          <a:p>
            <a:pPr algn="l"/>
            <a:r>
              <a:rPr lang="en-US" dirty="0">
                <a:solidFill>
                  <a:srgbClr val="0066B3"/>
                </a:solidFill>
                <a:latin typeface="Times" charset="0"/>
                <a:ea typeface="ＭＳ Ｐゴシック" charset="0"/>
                <a:cs typeface="ＭＳ Ｐゴシック" charset="0"/>
              </a:rPr>
              <a:t>Initial consideration</a:t>
            </a:r>
          </a:p>
        </p:txBody>
      </p:sp>
      <p:pic>
        <p:nvPicPr>
          <p:cNvPr id="30722" name="Picture 7" descr="JCU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1300"/>
            <a:ext cx="18145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609600" y="1196975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609600" y="6586538"/>
            <a:ext cx="8164513" cy="0"/>
          </a:xfrm>
          <a:prstGeom prst="line">
            <a:avLst/>
          </a:prstGeom>
          <a:noFill/>
          <a:ln w="635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609600" y="14723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1996 </a:t>
            </a:r>
            <a:r>
              <a:rPr lang="en-US" sz="2800" dirty="0" err="1">
                <a:latin typeface="Calibri" charset="0"/>
              </a:rPr>
              <a:t>Dr</a:t>
            </a:r>
            <a:r>
              <a:rPr lang="en-US" sz="2800" dirty="0">
                <a:latin typeface="Calibri" charset="0"/>
              </a:rPr>
              <a:t> Brett Edgerton (crayfish pathologist) assessed the Finnish ‘</a:t>
            </a:r>
            <a:r>
              <a:rPr lang="en-US" sz="2800" dirty="0" err="1">
                <a:latin typeface="Calibri" charset="0"/>
              </a:rPr>
              <a:t>Hemputin</a:t>
            </a:r>
            <a:r>
              <a:rPr lang="en-US" sz="2800" dirty="0">
                <a:latin typeface="Calibri" charset="0"/>
              </a:rPr>
              <a:t>’ to rear eggs independently of the mother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latin typeface="Calibri" charset="0"/>
              </a:rPr>
              <a:t>Hemputin</a:t>
            </a:r>
            <a:r>
              <a:rPr lang="en-US" sz="2800" dirty="0">
                <a:latin typeface="Calibri" charset="0"/>
              </a:rPr>
              <a:t> – artificial incubation system from Finland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Purpose to produce specific pathogen free offspring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No subsequent action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9192C-2FCA-AD4A-B6A1-21DFD3719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09" y="3909848"/>
            <a:ext cx="3742538" cy="24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16875</TotalTime>
  <Words>857</Words>
  <Application>Microsoft Office PowerPoint</Application>
  <PresentationFormat>On-screen Show (4:3)</PresentationFormat>
  <Paragraphs>148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Times</vt:lpstr>
      <vt:lpstr>Office Theme</vt:lpstr>
      <vt:lpstr>Redclaw Crayfish Hatchery</vt:lpstr>
      <vt:lpstr>Redclaw industry</vt:lpstr>
      <vt:lpstr>Seed supply</vt:lpstr>
      <vt:lpstr>Juvenile production </vt:lpstr>
      <vt:lpstr>Juvenile production</vt:lpstr>
      <vt:lpstr>Traditional juvenile production</vt:lpstr>
      <vt:lpstr>Traditional growout stocking</vt:lpstr>
      <vt:lpstr>Alternative approach</vt:lpstr>
      <vt:lpstr>Initial consideration</vt:lpstr>
      <vt:lpstr>Selective breeding</vt:lpstr>
      <vt:lpstr>Artificial incubation</vt:lpstr>
      <vt:lpstr>The Hemputin</vt:lpstr>
      <vt:lpstr>Hatchery</vt:lpstr>
      <vt:lpstr>Valverde incubator</vt:lpstr>
      <vt:lpstr>Hatchery procedure</vt:lpstr>
      <vt:lpstr>Hatchery productivity</vt:lpstr>
      <vt:lpstr>Craylings</vt:lpstr>
      <vt:lpstr>Crayling rigour &amp; transport</vt:lpstr>
      <vt:lpstr>Crayling performance</vt:lpstr>
      <vt:lpstr>Further R&amp;D - hatchery</vt:lpstr>
      <vt:lpstr>Further R&amp;D - craylings</vt:lpstr>
      <vt:lpstr>Commercial hatchery status</vt:lpstr>
      <vt:lpstr>Status</vt:lpstr>
      <vt:lpstr>Thankyou</vt:lpstr>
      <vt:lpstr>PowerPoint Presentation</vt:lpstr>
    </vt:vector>
  </TitlesOfParts>
  <Company>James Cook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Page</dc:creator>
  <cp:lastModifiedBy>AquaVerde</cp:lastModifiedBy>
  <cp:revision>167</cp:revision>
  <cp:lastPrinted>2009-02-11T05:45:31Z</cp:lastPrinted>
  <dcterms:created xsi:type="dcterms:W3CDTF">2009-02-16T05:08:11Z</dcterms:created>
  <dcterms:modified xsi:type="dcterms:W3CDTF">2018-08-30T20:06:44Z</dcterms:modified>
</cp:coreProperties>
</file>